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1.mov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rgbClr val="002C3A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FD7DB"/>
          </a:solidFill>
        </a:fill>
      </a:tcStyle>
    </a:wholeTbl>
    <a:band2H>
      <a:tcTxStyle b="def" i="def"/>
      <a:tcStyle>
        <a:tcBdr/>
        <a:fill>
          <a:solidFill>
            <a:srgbClr val="E9ECEE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6DBCA"/>
          </a:solidFill>
        </a:fill>
      </a:tcStyle>
    </a:wholeTbl>
    <a:band2H>
      <a:tcTxStyle b="def" i="def"/>
      <a:tcStyle>
        <a:tcBdr/>
        <a:fill>
          <a:solidFill>
            <a:srgbClr val="ECEEE6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0CFD3"/>
          </a:solidFill>
        </a:fill>
      </a:tcStyle>
    </a:wholeTbl>
    <a:band2H>
      <a:tcTxStyle b="def" i="def"/>
      <a:tcStyle>
        <a:tcBdr/>
        <a:fill>
          <a:solidFill>
            <a:srgbClr val="E9E8E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 b="def" i="def"/>
      <a:tcStyle>
        <a:tcBdr/>
        <a:fill>
          <a:solidFill>
            <a:schemeClr val="accent1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7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2C3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solidFill>
            <a:srgbClr val="002C3A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solidFill>
            <a:srgbClr val="002C3A">
              <a:alpha val="2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50800" cap="flat">
              <a:solidFill>
                <a:srgbClr val="002C3A"/>
              </a:solidFill>
              <a:prstDash val="solid"/>
              <a:round/>
            </a:ln>
          </a:top>
          <a:bottom>
            <a:ln w="127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2C3A"/>
      </a:tcTxStyle>
      <a:tcStyle>
        <a:tcBdr>
          <a:left>
            <a:ln w="12700" cap="flat">
              <a:solidFill>
                <a:srgbClr val="002C3A"/>
              </a:solidFill>
              <a:prstDash val="solid"/>
              <a:round/>
            </a:ln>
          </a:left>
          <a:right>
            <a:ln w="12700" cap="flat">
              <a:solidFill>
                <a:srgbClr val="002C3A"/>
              </a:solidFill>
              <a:prstDash val="solid"/>
              <a:round/>
            </a:ln>
          </a:right>
          <a:top>
            <a:ln w="12700" cap="flat">
              <a:solidFill>
                <a:srgbClr val="002C3A"/>
              </a:solidFill>
              <a:prstDash val="solid"/>
              <a:round/>
            </a:ln>
          </a:top>
          <a:bottom>
            <a:ln w="25400" cap="flat">
              <a:solidFill>
                <a:srgbClr val="002C3A"/>
              </a:solidFill>
              <a:prstDash val="solid"/>
              <a:round/>
            </a:ln>
          </a:bottom>
          <a:insideH>
            <a:ln w="12700" cap="flat">
              <a:solidFill>
                <a:srgbClr val="002C3A"/>
              </a:solidFill>
              <a:prstDash val="solid"/>
              <a:round/>
            </a:ln>
          </a:insideH>
          <a:insideV>
            <a:ln w="12700" cap="flat">
              <a:solidFill>
                <a:srgbClr val="002C3A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선"/>
          <p:cNvSpPr/>
          <p:nvPr/>
        </p:nvSpPr>
        <p:spPr>
          <a:xfrm flipV="1">
            <a:off x="766878" y="12048066"/>
            <a:ext cx="22850241" cy="12702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" name="본문 첫 번째 줄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5pPr>
          </a:lstStyle>
          <a:p>
            <a:pPr/>
            <a:r>
              <a:t>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" name="위치"/>
          <p:cNvSpPr txBox="1"/>
          <p:nvPr>
            <p:ph type="body" sz="quarter" idx="21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200">
                <a:solidFill>
                  <a:schemeClr val="accent5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19" name="저자 및 날짜"/>
          <p:cNvSpPr txBox="1"/>
          <p:nvPr>
            <p:ph type="body" sz="quarter" idx="22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chemeClr val="accent5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0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>
              <a:defRPr spc="330" sz="110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1" name="본문 첫 번째 줄…"/>
          <p:cNvSpPr txBox="1"/>
          <p:nvPr>
            <p:ph type="body" sz="quarter" idx="23" hasCustomPrompt="1"/>
          </p:nvPr>
        </p:nvSpPr>
        <p:spPr>
          <a:xfrm>
            <a:off x="2082800" y="3495674"/>
            <a:ext cx="20205700" cy="1614556"/>
          </a:xfrm>
          <a:prstGeom prst="rect">
            <a:avLst/>
          </a:prstGeom>
        </p:spPr>
        <p:txBody>
          <a:bodyPr anchor="b"/>
          <a:lstStyle/>
          <a:p>
            <a:pPr lvl="4" marL="0" indent="11247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41" sz="1476">
                <a:solidFill>
                  <a:schemeClr val="accent5"/>
                </a:solidFill>
              </a:defRPr>
            </a:pPr>
            <a:r>
              <a:t>프레젠테이션 부제
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역서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본문 첫 번째 줄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2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본문 첫 번째 줄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4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사실 정보"/>
          <p:cNvSpPr txBox="1"/>
          <p:nvPr>
            <p:ph type="body" sz="quarter" idx="21" hasCustomPrompt="1"/>
          </p:nvPr>
        </p:nvSpPr>
        <p:spPr>
          <a:xfrm>
            <a:off x="2082800" y="8407993"/>
            <a:ext cx="20205700" cy="694057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400">
                <a:solidFill>
                  <a:schemeClr val="accent1"/>
                </a:solidFill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31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선"/>
          <p:cNvSpPr/>
          <p:nvPr/>
        </p:nvSpPr>
        <p:spPr>
          <a:xfrm>
            <a:off x="766878" y="125984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본문 첫 번째 줄…"/>
          <p:cNvSpPr txBox="1"/>
          <p:nvPr>
            <p:ph type="body" sz="quarter" idx="1" hasCustomPrompt="1"/>
          </p:nvPr>
        </p:nvSpPr>
        <p:spPr>
          <a:xfrm>
            <a:off x="2088436" y="11375560"/>
            <a:ext cx="20207127" cy="70663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chemeClr val="accent1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chemeClr val="accent1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chemeClr val="accent1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chemeClr val="accent1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chemeClr val="accent1"/>
                </a:solidFill>
              </a:defRPr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본문 첫 번째 줄…"/>
          <p:cNvSpPr txBox="1"/>
          <p:nvPr>
            <p:ph type="body" sz="half" idx="21" hasCustomPrompt="1"/>
          </p:nvPr>
        </p:nvSpPr>
        <p:spPr>
          <a:xfrm>
            <a:off x="2088436" y="4298870"/>
            <a:ext cx="20207128" cy="4699002"/>
          </a:xfrm>
          <a:prstGeom prst="rect">
            <a:avLst/>
          </a:prstGeom>
        </p:spPr>
        <p:txBody>
          <a:bodyPr anchor="ctr"/>
          <a:lstStyle/>
          <a:p>
            <a:pPr lvl="4" marL="0" indent="1645920" algn="ctr" defTabSz="350520">
              <a:lnSpc>
                <a:spcPct val="90000"/>
              </a:lnSpc>
              <a:spcBef>
                <a:spcPts val="0"/>
              </a:spcBef>
              <a:buSzTx/>
              <a:buNone/>
              <a:defRPr cap="all" spc="60" sz="5700"/>
            </a:pPr>
            <a:r>
              <a:t>“멋진 인용구”
</a:t>
            </a:r>
          </a:p>
        </p:txBody>
      </p:sp>
      <p:sp>
        <p:nvSpPr>
          <p:cNvPr id="14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분홍색 벽 앞 분홍색 삼층 서랍 위에 놓인 분홍색 타자기"/>
          <p:cNvSpPr/>
          <p:nvPr>
            <p:ph type="pic" idx="21"/>
          </p:nvPr>
        </p:nvSpPr>
        <p:spPr>
          <a:xfrm>
            <a:off x="-609600" y="431800"/>
            <a:ext cx="21514743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분홍색 배경에 밝은 터키색 카세트테이프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노란색 배경 앞의 초록색 책장에 놓인 작은 복고풍 시계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일렬로 늘어진 분홍색, 파란색, 주황색, 초록색 계열의 형광색 빈티지 텔레비전 네 대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7" name="선"/>
          <p:cNvSpPr/>
          <p:nvPr/>
        </p:nvSpPr>
        <p:spPr>
          <a:xfrm>
            <a:off x="766878" y="952500"/>
            <a:ext cx="22850244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선"/>
          <p:cNvSpPr/>
          <p:nvPr/>
        </p:nvSpPr>
        <p:spPr>
          <a:xfrm>
            <a:off x="757216" y="12603829"/>
            <a:ext cx="22862944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80" name="슬라이드 번호"/>
          <p:cNvSpPr txBox="1"/>
          <p:nvPr>
            <p:ph type="sldNum" sz="quarter" idx="2"/>
          </p:nvPr>
        </p:nvSpPr>
        <p:spPr>
          <a:xfrm>
            <a:off x="11979147" y="12875007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노란색 배경 앞 초록색 책장에 일렬로 늘어진 작은 복고풍 시계 일곱 개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본문 첫 번째 줄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5pPr>
          </a:lstStyle>
          <a:p>
            <a:pPr/>
            <a:r>
              <a:t>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위치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200">
                <a:solidFill>
                  <a:srgbClr val="FFFFFF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32" name="저자 및 날짜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33" name="선"/>
          <p:cNvSpPr/>
          <p:nvPr/>
        </p:nvSpPr>
        <p:spPr>
          <a:xfrm>
            <a:off x="766878" y="12060766"/>
            <a:ext cx="2285024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본문 첫 번째 줄…"/>
          <p:cNvSpPr txBox="1"/>
          <p:nvPr>
            <p:ph type="body" sz="quarter" idx="24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 anchor="b"/>
          <a:lstStyle/>
          <a:p>
            <a:pPr lvl="4" marL="0" indent="11247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41" sz="1476">
                <a:solidFill>
                  <a:srgbClr val="FFFFFF"/>
                </a:solidFill>
              </a:defRPr>
            </a:pPr>
            <a:r>
              <a:t>프레젠테이션 부제
</a:t>
            </a:r>
          </a:p>
        </p:txBody>
      </p:sp>
      <p:sp>
        <p:nvSpPr>
          <p:cNvPr id="38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>
              <a:defRPr spc="330" sz="110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39" name="슬라이드 번호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본문 첫 번째 줄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>
                <a:solidFill>
                  <a:srgbClr val="8AACB9"/>
                </a:solidFill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슬라이드 제목"/>
          <p:cNvSpPr txBox="1"/>
          <p:nvPr>
            <p:ph type="title" hasCustomPrompt="1"/>
          </p:nvPr>
        </p:nvSpPr>
        <p:spPr>
          <a:xfrm>
            <a:off x="1270000" y="4925417"/>
            <a:ext cx="11785600" cy="2933702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48" name="분홍색 벽 앞 분홍색 삼층 서랍 위에 놓인 분홍색 타자기"/>
          <p:cNvSpPr/>
          <p:nvPr>
            <p:ph type="pic" idx="21"/>
          </p:nvPr>
        </p:nvSpPr>
        <p:spPr>
          <a:xfrm>
            <a:off x="12801600" y="1895695"/>
            <a:ext cx="17642204" cy="992461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76" name="본문 첫 번째 줄…"/>
          <p:cNvSpPr txBox="1"/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노란색 패턴 벽지 앞 빈티지 텔레비전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섹션 제목"/>
          <p:cNvSpPr txBox="1"/>
          <p:nvPr>
            <p:ph type="title" hasCustomPrompt="1"/>
          </p:nvPr>
        </p:nvSpPr>
        <p:spPr>
          <a:xfrm>
            <a:off x="2086105" y="4292600"/>
            <a:ext cx="20205703" cy="5651500"/>
          </a:xfrm>
          <a:prstGeom prst="rect">
            <a:avLst/>
          </a:prstGeom>
        </p:spPr>
        <p:txBody>
          <a:bodyPr anchor="ctr"/>
          <a:lstStyle>
            <a:lvl1pPr>
              <a:defRPr spc="330" sz="11000">
                <a:solidFill>
                  <a:schemeClr val="accent5"/>
                </a:soli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88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본문 첫 번째 줄…"/>
          <p:cNvSpPr txBox="1"/>
          <p:nvPr>
            <p:ph type="body" sz="quarter" idx="1" hasCustomPrompt="1"/>
          </p:nvPr>
        </p:nvSpPr>
        <p:spPr>
          <a:xfrm>
            <a:off x="2082800" y="2795091"/>
            <a:ext cx="20205700" cy="6050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본문 첫 번째 줄…"/>
          <p:cNvSpPr txBox="1"/>
          <p:nvPr>
            <p:ph type="body" idx="2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/>
          <a:lstStyle>
            <a:lvl1pPr marL="177800" indent="-177800" algn="ctr" defTabSz="2641600">
              <a:spcBef>
                <a:spcPts val="4400"/>
              </a:spcBef>
              <a:buSzTx/>
              <a:buNone/>
              <a:tabLst>
                <a:tab pos="5384800" algn="l"/>
              </a:tabLst>
              <a:defRPr spc="0" sz="5000"/>
            </a:lvl1pPr>
          </a:lstStyle>
          <a:p>
            <a:pPr/>
            <a:r>
              <a:t>의제 주제</a:t>
            </a:r>
          </a:p>
        </p:txBody>
      </p:sp>
      <p:sp>
        <p:nvSpPr>
          <p:cNvPr id="109" name="의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5C71"/>
                </a:solidFill>
              </a:defRPr>
            </a:lvl1pPr>
          </a:lstStyle>
          <a:p>
            <a:pPr/>
            <a:r>
              <a:t>의제 제목</a:t>
            </a:r>
          </a:p>
        </p:txBody>
      </p:sp>
      <p:sp>
        <p:nvSpPr>
          <p:cNvPr id="110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1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2082800" y="4195233"/>
            <a:ext cx="20207127" cy="6282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11979148" y="12875007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none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titleStyle>
    <p:bodyStyle>
      <a:lvl1pPr marL="63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270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90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540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3175000" marR="0" indent="-63500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355600" rtl="0" latinLnBrk="0">
        <a:lnSpc>
          <a:spcPct val="10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36" strike="noStrike" sz="36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소프트웨어학과"/>
          <p:cNvSpPr txBox="1"/>
          <p:nvPr>
            <p:ph type="subTitle" sz="quarter" idx="1"/>
          </p:nvPr>
        </p:nvSpPr>
        <p:spPr>
          <a:xfrm>
            <a:off x="941476" y="12617361"/>
            <a:ext cx="4965703" cy="829961"/>
          </a:xfrm>
          <a:prstGeom prst="rect">
            <a:avLst/>
          </a:prstGeom>
        </p:spPr>
        <p:txBody>
          <a:bodyPr/>
          <a:lstStyle>
            <a:lvl1pPr>
              <a:defRPr b="1" spc="100" sz="3300">
                <a:solidFill>
                  <a:srgbClr val="000000"/>
                </a:solidFill>
              </a:defRPr>
            </a:lvl1pPr>
          </a:lstStyle>
          <a:p>
            <a:pPr/>
            <a:r>
              <a:t>소프트웨어학과</a:t>
            </a:r>
          </a:p>
        </p:txBody>
      </p:sp>
      <p:sp>
        <p:nvSpPr>
          <p:cNvPr id="190" name="2023.07.04"/>
          <p:cNvSpPr txBox="1"/>
          <p:nvPr>
            <p:ph type="body" idx="21"/>
          </p:nvPr>
        </p:nvSpPr>
        <p:spPr>
          <a:xfrm>
            <a:off x="18476822" y="12474850"/>
            <a:ext cx="4965702" cy="1114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pc="100" sz="3300">
                <a:solidFill>
                  <a:srgbClr val="000000"/>
                </a:solidFill>
              </a:defRPr>
            </a:lvl1pPr>
          </a:lstStyle>
          <a:p>
            <a:pPr/>
            <a:r>
              <a:t>2023.07.04</a:t>
            </a:r>
          </a:p>
        </p:txBody>
      </p:sp>
      <p:sp>
        <p:nvSpPr>
          <p:cNvPr id="191" name="20161308    20191029   20201491   20201480…"/>
          <p:cNvSpPr txBox="1"/>
          <p:nvPr>
            <p:ph type="body" idx="22"/>
          </p:nvPr>
        </p:nvSpPr>
        <p:spPr>
          <a:xfrm>
            <a:off x="6946899" y="12201721"/>
            <a:ext cx="10490202" cy="12582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90727">
              <a:defRPr spc="0" sz="3000">
                <a:solidFill>
                  <a:srgbClr val="000000"/>
                </a:solidFill>
              </a:defRPr>
            </a:pPr>
            <a:r>
              <a:t>20161308    20191029   20201491   20201480</a:t>
            </a:r>
            <a:endParaRPr spc="90"/>
          </a:p>
          <a:p>
            <a:pPr algn="l" defTabSz="490727">
              <a:defRPr spc="0" sz="3000">
                <a:solidFill>
                  <a:srgbClr val="000000"/>
                </a:solidFill>
              </a:defRPr>
            </a:pPr>
            <a:r>
              <a:t>     이희두              문아영            원정임             류예진         </a:t>
            </a:r>
          </a:p>
        </p:txBody>
      </p:sp>
      <p:sp>
        <p:nvSpPr>
          <p:cNvPr id="192" name="메타버스로 CKU 투어하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>
                <a:solidFill>
                  <a:srgbClr val="000000"/>
                </a:solidFill>
              </a:defRPr>
            </a:lvl1pPr>
          </a:lstStyle>
          <a:p>
            <a:pPr/>
            <a:r>
              <a:t>메타버스로 CKU 투어하기</a:t>
            </a:r>
          </a:p>
        </p:txBody>
      </p:sp>
      <p:sp>
        <p:nvSpPr>
          <p:cNvPr id="193" name="사용자 매뉴얼"/>
          <p:cNvSpPr txBox="1"/>
          <p:nvPr/>
        </p:nvSpPr>
        <p:spPr>
          <a:xfrm>
            <a:off x="2089150" y="6050722"/>
            <a:ext cx="20205700" cy="161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00" sz="3600">
                <a:solidFill>
                  <a:srgbClr val="000000"/>
                </a:solidFill>
              </a:defRPr>
            </a:lvl1pPr>
          </a:lstStyle>
          <a:p>
            <a:pPr/>
            <a:r>
              <a:t>사용자 매뉴얼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3. 화면 및 기능 설명"/>
          <p:cNvSpPr txBox="1"/>
          <p:nvPr>
            <p:ph type="title"/>
          </p:nvPr>
        </p:nvSpPr>
        <p:spPr>
          <a:xfrm>
            <a:off x="2089150" y="2826258"/>
            <a:ext cx="20205700" cy="5651503"/>
          </a:xfrm>
          <a:prstGeom prst="rect">
            <a:avLst/>
          </a:prstGeom>
        </p:spPr>
        <p:txBody>
          <a:bodyPr anchor="ctr"/>
          <a:lstStyle>
            <a:lvl1pPr>
              <a:defRPr spc="200">
                <a:solidFill>
                  <a:srgbClr val="000000"/>
                </a:solidFill>
              </a:defRPr>
            </a:lvl1pPr>
          </a:lstStyle>
          <a:p>
            <a:pPr/>
            <a:r>
              <a:t>3. 화면 및 기능 설명</a:t>
            </a:r>
          </a:p>
        </p:txBody>
      </p:sp>
      <p:sp>
        <p:nvSpPr>
          <p:cNvPr id="233" name="3.1 건물 외부…"/>
          <p:cNvSpPr txBox="1"/>
          <p:nvPr/>
        </p:nvSpPr>
        <p:spPr>
          <a:xfrm>
            <a:off x="10131628" y="7182084"/>
            <a:ext cx="4120744" cy="489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3.1 건물 외부</a:t>
            </a:r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3.2 건물 내부</a:t>
            </a:r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3.2.1 강의실</a:t>
            </a:r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3.2.2 동아리실</a:t>
            </a:r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3.2.3. 교수 연구실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3.1 건물 외부"/>
          <p:cNvSpPr txBox="1"/>
          <p:nvPr>
            <p:ph type="title"/>
          </p:nvPr>
        </p:nvSpPr>
        <p:spPr>
          <a:xfrm>
            <a:off x="2491477" y="879658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3.1 건물 외부</a:t>
            </a:r>
          </a:p>
        </p:txBody>
      </p:sp>
      <p:grpSp>
        <p:nvGrpSpPr>
          <p:cNvPr id="238" name="이미지 갤러리"/>
          <p:cNvGrpSpPr/>
          <p:nvPr/>
        </p:nvGrpSpPr>
        <p:grpSpPr>
          <a:xfrm>
            <a:off x="4351254" y="2524743"/>
            <a:ext cx="16487576" cy="10109078"/>
            <a:chOff x="0" y="0"/>
            <a:chExt cx="16487575" cy="10109077"/>
          </a:xfrm>
        </p:grpSpPr>
        <p:pic>
          <p:nvPicPr>
            <p:cNvPr id="236" name="스크린샷 2023-07-05 오후 3.59.06.png" descr="스크린샷 2023-07-05 오후 3.59.0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31" t="0" r="2031" b="0"/>
            <a:stretch>
              <a:fillRect/>
            </a:stretch>
          </p:blipFill>
          <p:spPr>
            <a:xfrm>
              <a:off x="0" y="0"/>
              <a:ext cx="16487576" cy="8506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마이페이지 버튼으로, 클릭 시 미니맵, 홍보게시판, 학교 공지사항, 채팅, 비밀번호 재설정 등을 사용할 수 있다.…"/>
            <p:cNvSpPr txBox="1"/>
            <p:nvPr/>
          </p:nvSpPr>
          <p:spPr>
            <a:xfrm>
              <a:off x="0" y="8583042"/>
              <a:ext cx="16487576" cy="1526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/>
            <a:p>
              <a:pPr marL="553154" indent="-553154" algn="l" defTabSz="457200">
                <a:buClr>
                  <a:srgbClr val="5E5E5E"/>
                </a:buClr>
                <a:buSzPct val="100000"/>
                <a:buAutoNum type="arabicPeriod" startAt="1"/>
                <a:defRPr b="1" spc="0" sz="2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마이페이지 버튼으로, 클릭 시 미니맵, 홍보게시판, 학교 공지사항, 채팅, 비밀번호 재설정 등을 사용할 수 있다.</a:t>
              </a:r>
            </a:p>
            <a:p>
              <a:pPr marL="553154" indent="-553154" algn="l" defTabSz="457200">
                <a:buClr>
                  <a:srgbClr val="5E5E5E"/>
                </a:buClr>
                <a:buSzPct val="100000"/>
                <a:buAutoNum type="arabicPeriod" startAt="1"/>
                <a:defRPr b="1" spc="0" sz="2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전원 버튼으로, 클릭 시 종료된다.</a:t>
              </a:r>
            </a:p>
            <a:p>
              <a:pPr marL="553154" indent="-553154" algn="l" defTabSz="457200">
                <a:buClr>
                  <a:srgbClr val="5E5E5E"/>
                </a:buClr>
                <a:buSzPct val="100000"/>
                <a:buAutoNum type="arabicPeriod" startAt="1"/>
                <a:defRPr b="1" spc="0" sz="2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클릭 시 원하는 층을 선택할 수 있으며 건물 안으로 이동할 수 있다</a:t>
              </a:r>
            </a:p>
          </p:txBody>
        </p:sp>
      </p:grpSp>
      <p:sp>
        <p:nvSpPr>
          <p:cNvPr id="239" name="직사각형"/>
          <p:cNvSpPr/>
          <p:nvPr/>
        </p:nvSpPr>
        <p:spPr>
          <a:xfrm>
            <a:off x="19013264" y="4274966"/>
            <a:ext cx="1270002" cy="106769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0" name="사각형"/>
          <p:cNvSpPr/>
          <p:nvPr/>
        </p:nvSpPr>
        <p:spPr>
          <a:xfrm>
            <a:off x="16285387" y="8398792"/>
            <a:ext cx="1270002" cy="127000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1" name="사각형"/>
          <p:cNvSpPr/>
          <p:nvPr/>
        </p:nvSpPr>
        <p:spPr>
          <a:xfrm>
            <a:off x="19013264" y="2897908"/>
            <a:ext cx="1270002" cy="1270003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4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09990" y="3146523"/>
            <a:ext cx="772773" cy="772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58920" y="4371357"/>
            <a:ext cx="772773" cy="772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87179" y="8577871"/>
            <a:ext cx="911843" cy="911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3.1 건물 외부"/>
          <p:cNvSpPr txBox="1"/>
          <p:nvPr>
            <p:ph type="title"/>
          </p:nvPr>
        </p:nvSpPr>
        <p:spPr>
          <a:xfrm>
            <a:off x="2491477" y="879658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3.1 건물 외부</a:t>
            </a:r>
          </a:p>
        </p:txBody>
      </p:sp>
      <p:pic>
        <p:nvPicPr>
          <p:cNvPr id="247" name="화면 기록 2023-07-05 오후 8.35.31.mov" descr="화면 기록 2023-07-05 오후 8.35.3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47150" y="2785457"/>
            <a:ext cx="18156229" cy="8145086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*클릭 시 동영상이 재생"/>
          <p:cNvSpPr txBox="1"/>
          <p:nvPr/>
        </p:nvSpPr>
        <p:spPr>
          <a:xfrm>
            <a:off x="954117" y="6528292"/>
            <a:ext cx="3062606" cy="49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50" sz="2500">
                <a:solidFill>
                  <a:srgbClr val="002C3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*클릭 시 동영상이 재생</a:t>
            </a:r>
          </a:p>
        </p:txBody>
      </p:sp>
      <p:sp>
        <p:nvSpPr>
          <p:cNvPr id="249" name="동아리 실 꾸미기"/>
          <p:cNvSpPr txBox="1"/>
          <p:nvPr/>
        </p:nvSpPr>
        <p:spPr>
          <a:xfrm>
            <a:off x="4000802" y="11186632"/>
            <a:ext cx="2832418" cy="49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50" sz="2500">
                <a:solidFill>
                  <a:srgbClr val="002C3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건물 내부로 이동하기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2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이미지 갤러리"/>
          <p:cNvGrpSpPr/>
          <p:nvPr/>
        </p:nvGrpSpPr>
        <p:grpSpPr>
          <a:xfrm>
            <a:off x="3197042" y="2292010"/>
            <a:ext cx="19429043" cy="10271120"/>
            <a:chOff x="0" y="0"/>
            <a:chExt cx="19429041" cy="10271119"/>
          </a:xfrm>
        </p:grpSpPr>
        <p:pic>
          <p:nvPicPr>
            <p:cNvPr id="251" name="KakaoTalk_Photo_2023-07-05-16-49-36 001.png" descr="KakaoTalk_Photo_2023-07-05-16-49-36 0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142" r="0" b="2142"/>
            <a:stretch>
              <a:fillRect/>
            </a:stretch>
          </p:blipFill>
          <p:spPr>
            <a:xfrm>
              <a:off x="0" y="0"/>
              <a:ext cx="19429043" cy="8518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뒤로가기 버튼으로, 클릭시 건물 밖으로 이동한다.…"/>
            <p:cNvSpPr txBox="1"/>
            <p:nvPr/>
          </p:nvSpPr>
          <p:spPr>
            <a:xfrm>
              <a:off x="0" y="8594719"/>
              <a:ext cx="19429043" cy="167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/>
            <a:p>
              <a:pPr marL="434622" indent="-434622" algn="l">
                <a:buClr>
                  <a:srgbClr val="5E5E5E"/>
                </a:buClr>
                <a:buSzPct val="100000"/>
                <a:buAutoNum type="arabicPeriod" startAt="1"/>
                <a:defRPr b="1">
                  <a:solidFill>
                    <a:srgbClr val="000000"/>
                  </a:solidFill>
                </a:defRPr>
              </a:pPr>
              <a:r>
                <a:t>뒤로가기 버튼으로, 클릭시 건물 밖으로 이동한다.</a:t>
              </a:r>
            </a:p>
            <a:p>
              <a:pPr marL="434622" indent="-434622" algn="l">
                <a:buClr>
                  <a:srgbClr val="5E5E5E"/>
                </a:buClr>
                <a:buSzPct val="100000"/>
                <a:buAutoNum type="arabicPeriod" startAt="1"/>
                <a:defRPr b="1">
                  <a:solidFill>
                    <a:srgbClr val="000000"/>
                  </a:solidFill>
                </a:defRPr>
              </a:pPr>
              <a:r>
                <a:t>강의실 문으로, 클릭 시 강의실 안으로 이동한다.</a:t>
              </a:r>
            </a:p>
            <a:p>
              <a:pPr marL="434622" indent="-434622" algn="l">
                <a:buClr>
                  <a:srgbClr val="5E5E5E"/>
                </a:buClr>
                <a:buSzPct val="100000"/>
                <a:buAutoNum type="arabicPeriod" startAt="1"/>
                <a:defRPr b="1">
                  <a:solidFill>
                    <a:srgbClr val="000000"/>
                  </a:solidFill>
                </a:defRPr>
              </a:pPr>
              <a:r>
                <a:t>교수 연구실 문으로, 클릭 시 교수 연구실 안으로 이동한다.</a:t>
              </a:r>
            </a:p>
            <a:p>
              <a:pPr marL="434622" indent="-434622" algn="l">
                <a:buClr>
                  <a:srgbClr val="5E5E5E"/>
                </a:buClr>
                <a:buSzPct val="100000"/>
                <a:buAutoNum type="arabicPeriod" startAt="1"/>
                <a:defRPr b="1">
                  <a:solidFill>
                    <a:srgbClr val="000000"/>
                  </a:solidFill>
                </a:defRPr>
              </a:pPr>
              <a:r>
                <a:t>동아리실 문으로, 클릭 시 동아리 방으로 이동한다.</a:t>
              </a:r>
            </a:p>
          </p:txBody>
        </p:sp>
      </p:grpSp>
      <p:sp>
        <p:nvSpPr>
          <p:cNvPr id="254" name="3.2 건물 내부"/>
          <p:cNvSpPr txBox="1"/>
          <p:nvPr>
            <p:ph type="title"/>
          </p:nvPr>
        </p:nvSpPr>
        <p:spPr>
          <a:xfrm>
            <a:off x="2491477" y="879658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3.2 건물 내부</a:t>
            </a:r>
          </a:p>
        </p:txBody>
      </p:sp>
      <p:sp>
        <p:nvSpPr>
          <p:cNvPr id="255" name="직사각형"/>
          <p:cNvSpPr/>
          <p:nvPr/>
        </p:nvSpPr>
        <p:spPr>
          <a:xfrm>
            <a:off x="8548620" y="4238099"/>
            <a:ext cx="1270002" cy="2615966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56" name="직사각형"/>
          <p:cNvSpPr/>
          <p:nvPr/>
        </p:nvSpPr>
        <p:spPr>
          <a:xfrm>
            <a:off x="14773752" y="3897826"/>
            <a:ext cx="1270002" cy="2150474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57" name="사각형"/>
          <p:cNvSpPr/>
          <p:nvPr/>
        </p:nvSpPr>
        <p:spPr>
          <a:xfrm>
            <a:off x="5242684" y="2293346"/>
            <a:ext cx="1270003" cy="1270003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5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8650" y="2541960"/>
            <a:ext cx="772774" cy="772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78324" y="5394802"/>
            <a:ext cx="772774" cy="772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76535" y="4517142"/>
            <a:ext cx="911843" cy="91184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직사각형"/>
          <p:cNvSpPr/>
          <p:nvPr/>
        </p:nvSpPr>
        <p:spPr>
          <a:xfrm>
            <a:off x="10897914" y="3964061"/>
            <a:ext cx="709273" cy="142151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62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71882" y="4288432"/>
            <a:ext cx="772774" cy="772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3.2.1 강의실"/>
          <p:cNvSpPr txBox="1"/>
          <p:nvPr>
            <p:ph type="title"/>
          </p:nvPr>
        </p:nvSpPr>
        <p:spPr>
          <a:xfrm>
            <a:off x="2491477" y="879658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3.2.1 강의실</a:t>
            </a:r>
          </a:p>
        </p:txBody>
      </p:sp>
      <p:grpSp>
        <p:nvGrpSpPr>
          <p:cNvPr id="267" name="이미지 갤러리"/>
          <p:cNvGrpSpPr/>
          <p:nvPr/>
        </p:nvGrpSpPr>
        <p:grpSpPr>
          <a:xfrm>
            <a:off x="3638347" y="2770907"/>
            <a:ext cx="17913389" cy="9337383"/>
            <a:chOff x="0" y="0"/>
            <a:chExt cx="17913389" cy="9337380"/>
          </a:xfrm>
        </p:grpSpPr>
        <p:pic>
          <p:nvPicPr>
            <p:cNvPr id="265" name="KakaoTalk_Photo_2023-07-05-16-49-36 002.png" descr="KakaoTalk_Photo_2023-07-05-16-49-36 00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681" t="0" r="3681" b="0"/>
            <a:stretch>
              <a:fillRect/>
            </a:stretch>
          </p:blipFill>
          <p:spPr>
            <a:xfrm>
              <a:off x="0" y="0"/>
              <a:ext cx="17913390" cy="8727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."/>
            <p:cNvSpPr txBox="1"/>
            <p:nvPr/>
          </p:nvSpPr>
          <p:spPr>
            <a:xfrm>
              <a:off x="0" y="8803980"/>
              <a:ext cx="17913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>
                  <a:solidFill>
                    <a:srgbClr val="5E5E5E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3.2.2 동아리실"/>
          <p:cNvSpPr txBox="1"/>
          <p:nvPr>
            <p:ph type="title"/>
          </p:nvPr>
        </p:nvSpPr>
        <p:spPr>
          <a:xfrm>
            <a:off x="2491477" y="879658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3.2.2 동아리실</a:t>
            </a:r>
          </a:p>
        </p:txBody>
      </p:sp>
      <p:grpSp>
        <p:nvGrpSpPr>
          <p:cNvPr id="272" name="이미지 갤러리"/>
          <p:cNvGrpSpPr/>
          <p:nvPr/>
        </p:nvGrpSpPr>
        <p:grpSpPr>
          <a:xfrm>
            <a:off x="2694378" y="2452578"/>
            <a:ext cx="19394928" cy="10086997"/>
            <a:chOff x="-1" y="0"/>
            <a:chExt cx="19394926" cy="10086996"/>
          </a:xfrm>
        </p:grpSpPr>
        <p:pic>
          <p:nvPicPr>
            <p:cNvPr id="270" name="스크린샷 2023-07-05 오후 5.15.29.png" descr="스크린샷 2023-07-05 오후 5.15.29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49" t="0" r="849" b="0"/>
            <a:stretch>
              <a:fillRect/>
            </a:stretch>
          </p:blipFill>
          <p:spPr>
            <a:xfrm>
              <a:off x="-1" y="0"/>
              <a:ext cx="19394926" cy="9096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동아리 신청서로, 클릭 시 동아리 신청 양식이 뜨고 작성 시 동아리 신청이 완료됩니다.…"/>
            <p:cNvSpPr txBox="1"/>
            <p:nvPr/>
          </p:nvSpPr>
          <p:spPr>
            <a:xfrm>
              <a:off x="-2" y="9172596"/>
              <a:ext cx="19394928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/>
            <a:p>
              <a:pPr marL="434622" indent="-434622" algn="l">
                <a:buClr>
                  <a:srgbClr val="5E5E5E"/>
                </a:buClr>
                <a:buSzPct val="100000"/>
                <a:buAutoNum type="arabicPeriod" startAt="1"/>
                <a:defRPr b="1">
                  <a:solidFill>
                    <a:srgbClr val="000000"/>
                  </a:solidFill>
                </a:defRPr>
              </a:pPr>
              <a:r>
                <a:t>동아리 신청서로, 클릭 시 동아리 신청 양식이 뜨고 작성 시 동아리 신청이 완료됩니다.</a:t>
              </a:r>
            </a:p>
            <a:p>
              <a:pPr marL="434622" indent="-434622" algn="l">
                <a:buClr>
                  <a:srgbClr val="5E5E5E"/>
                </a:buClr>
                <a:buSzPct val="100000"/>
                <a:buAutoNum type="arabicPeriod" startAt="1"/>
                <a:defRPr b="1">
                  <a:solidFill>
                    <a:srgbClr val="000000"/>
                  </a:solidFill>
                </a:defRPr>
              </a:pPr>
              <a:r>
                <a:t>컴퓨터 클릭시, 동아리 회장은 동아리 신청서 리스트를 확인할 수 있고 동아리실 또한 꾸밀 수 있습니다.</a:t>
              </a:r>
            </a:p>
          </p:txBody>
        </p:sp>
      </p:grpSp>
      <p:sp>
        <p:nvSpPr>
          <p:cNvPr id="273" name="사각형"/>
          <p:cNvSpPr/>
          <p:nvPr/>
        </p:nvSpPr>
        <p:spPr>
          <a:xfrm>
            <a:off x="15305020" y="4809914"/>
            <a:ext cx="1270002" cy="127000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74" name="직사각형"/>
          <p:cNvSpPr/>
          <p:nvPr/>
        </p:nvSpPr>
        <p:spPr>
          <a:xfrm>
            <a:off x="6461885" y="8440146"/>
            <a:ext cx="2105226" cy="127000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7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050" y="8688761"/>
            <a:ext cx="772774" cy="772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6324" y="5058528"/>
            <a:ext cx="772773" cy="772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3.2.2 동아리실"/>
          <p:cNvSpPr txBox="1"/>
          <p:nvPr>
            <p:ph type="title"/>
          </p:nvPr>
        </p:nvSpPr>
        <p:spPr>
          <a:xfrm>
            <a:off x="2491477" y="879658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3.2.2 동아리실</a:t>
            </a:r>
          </a:p>
        </p:txBody>
      </p:sp>
      <p:pic>
        <p:nvPicPr>
          <p:cNvPr id="279" name="KakaoTalk_Video_2023-07-05-19-18-05.mp4" descr="KakaoTalk_Video_2023-07-05-19-18-05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357761" y="2424061"/>
            <a:ext cx="16474560" cy="9266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*클릭 시 동영상이 재생"/>
          <p:cNvSpPr txBox="1"/>
          <p:nvPr/>
        </p:nvSpPr>
        <p:spPr>
          <a:xfrm>
            <a:off x="954117" y="6528292"/>
            <a:ext cx="3062606" cy="49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50" sz="2500">
                <a:solidFill>
                  <a:srgbClr val="002C3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*클릭 시 동영상이 재생</a:t>
            </a:r>
          </a:p>
        </p:txBody>
      </p:sp>
      <p:sp>
        <p:nvSpPr>
          <p:cNvPr id="281" name="동아리 실 꾸미기"/>
          <p:cNvSpPr txBox="1"/>
          <p:nvPr/>
        </p:nvSpPr>
        <p:spPr>
          <a:xfrm>
            <a:off x="4305836" y="11878491"/>
            <a:ext cx="2270443" cy="49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50" sz="2500">
                <a:solidFill>
                  <a:srgbClr val="002C3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동아리 실 꾸미기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67" fill="hold"/>
                                        <p:tgtEl>
                                          <p:spTgt spid="2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79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7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3.2.2 동아리실"/>
          <p:cNvSpPr txBox="1"/>
          <p:nvPr>
            <p:ph type="title"/>
          </p:nvPr>
        </p:nvSpPr>
        <p:spPr>
          <a:xfrm>
            <a:off x="2491477" y="879658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3.2.2 동아리실</a:t>
            </a:r>
          </a:p>
        </p:txBody>
      </p:sp>
      <p:pic>
        <p:nvPicPr>
          <p:cNvPr id="284" name="KakaoTalk_Video_2023-07-05-19-19-40.mp4" descr="KakaoTalk_Video_2023-07-05-19-19-40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802909" y="2757734"/>
            <a:ext cx="16256002" cy="9144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동아리 신청하기와 동아리 신청서 확인"/>
          <p:cNvSpPr txBox="1"/>
          <p:nvPr/>
        </p:nvSpPr>
        <p:spPr>
          <a:xfrm>
            <a:off x="4766283" y="12130102"/>
            <a:ext cx="437235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2C39"/>
                </a:solidFill>
              </a:defRPr>
            </a:lvl1pPr>
          </a:lstStyle>
          <a:p>
            <a:pPr/>
            <a:r>
              <a:t>동아리 신청하기와 동아리 신청서 확인</a:t>
            </a:r>
          </a:p>
        </p:txBody>
      </p:sp>
      <p:sp>
        <p:nvSpPr>
          <p:cNvPr id="286" name="*클릭 시 동영상이 재생"/>
          <p:cNvSpPr txBox="1"/>
          <p:nvPr/>
        </p:nvSpPr>
        <p:spPr>
          <a:xfrm>
            <a:off x="1021291" y="6608126"/>
            <a:ext cx="3062606" cy="49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50" sz="2500">
                <a:solidFill>
                  <a:srgbClr val="002C3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*클릭 시 동영상이 재생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75" fill="hold"/>
                                        <p:tgtEl>
                                          <p:spTgt spid="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84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8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3.2.3 교수연구실"/>
          <p:cNvSpPr txBox="1"/>
          <p:nvPr>
            <p:ph type="title"/>
          </p:nvPr>
        </p:nvSpPr>
        <p:spPr>
          <a:xfrm>
            <a:off x="2491477" y="879658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3.2.3 교수연구실</a:t>
            </a:r>
          </a:p>
        </p:txBody>
      </p:sp>
      <p:grpSp>
        <p:nvGrpSpPr>
          <p:cNvPr id="291" name="이미지 갤러리"/>
          <p:cNvGrpSpPr/>
          <p:nvPr/>
        </p:nvGrpSpPr>
        <p:grpSpPr>
          <a:xfrm>
            <a:off x="3852263" y="2386992"/>
            <a:ext cx="17485559" cy="10495088"/>
            <a:chOff x="0" y="0"/>
            <a:chExt cx="17485557" cy="10495086"/>
          </a:xfrm>
        </p:grpSpPr>
        <p:pic>
          <p:nvPicPr>
            <p:cNvPr id="289" name="KakaoTalk_Photo_2023-07-05-16-49-36 004.png" descr="KakaoTalk_Photo_2023-07-05-16-49-36 00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827" t="0" r="9827" b="0"/>
            <a:stretch>
              <a:fillRect/>
            </a:stretch>
          </p:blipFill>
          <p:spPr>
            <a:xfrm>
              <a:off x="0" y="-1"/>
              <a:ext cx="17485558" cy="98854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0" name="."/>
            <p:cNvSpPr txBox="1"/>
            <p:nvPr/>
          </p:nvSpPr>
          <p:spPr>
            <a:xfrm>
              <a:off x="0" y="9961685"/>
              <a:ext cx="1748555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>
                  <a:solidFill>
                    <a:srgbClr val="5E5E5E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1. ‘메타버스로 CKU 투어하기’ 소개…"/>
          <p:cNvSpPr txBox="1"/>
          <p:nvPr>
            <p:ph type="body" sz="half" idx="1"/>
          </p:nvPr>
        </p:nvSpPr>
        <p:spPr>
          <a:xfrm>
            <a:off x="4372336" y="2964485"/>
            <a:ext cx="20207128" cy="4491833"/>
          </a:xfrm>
          <a:prstGeom prst="rect">
            <a:avLst/>
          </a:prstGeom>
        </p:spPr>
        <p:txBody>
          <a:bodyPr/>
          <a:lstStyle/>
          <a:p>
            <a:pPr marL="0" indent="0" defTabSz="323595">
              <a:lnSpc>
                <a:spcPct val="80000"/>
              </a:lnSpc>
              <a:spcBef>
                <a:spcPts val="3900"/>
              </a:spcBef>
              <a:buSzTx/>
              <a:buNone/>
              <a:defRPr spc="0" sz="3200">
                <a:solidFill>
                  <a:srgbClr val="000000"/>
                </a:solidFill>
              </a:defRPr>
            </a:pPr>
            <a:r>
              <a:t>1. ‘메타버스로 CKU 투어하기’ 소개</a:t>
            </a:r>
            <a:endParaRPr spc="32"/>
          </a:p>
          <a:p>
            <a:pPr lvl="1" marL="0" indent="416051" defTabSz="323595">
              <a:lnSpc>
                <a:spcPct val="80000"/>
              </a:lnSpc>
              <a:spcBef>
                <a:spcPts val="3900"/>
              </a:spcBef>
              <a:buSzTx/>
              <a:buNone/>
              <a:defRPr spc="0" sz="3200">
                <a:solidFill>
                  <a:srgbClr val="000000"/>
                </a:solidFill>
              </a:defRPr>
            </a:pPr>
            <a:r>
              <a:t>1.1 작품 개요</a:t>
            </a:r>
            <a:endParaRPr spc="32"/>
          </a:p>
          <a:p>
            <a:pPr lvl="1" marL="0" indent="416051" defTabSz="323595">
              <a:lnSpc>
                <a:spcPct val="80000"/>
              </a:lnSpc>
              <a:spcBef>
                <a:spcPts val="3900"/>
              </a:spcBef>
              <a:buSzTx/>
              <a:buNone/>
              <a:defRPr spc="0" sz="3200">
                <a:solidFill>
                  <a:srgbClr val="000000"/>
                </a:solidFill>
              </a:defRPr>
            </a:pPr>
            <a:r>
              <a:t>1.2 작품 목표</a:t>
            </a:r>
            <a:endParaRPr spc="32"/>
          </a:p>
          <a:p>
            <a:pPr lvl="1" marL="0" indent="416051" defTabSz="323595">
              <a:lnSpc>
                <a:spcPct val="80000"/>
              </a:lnSpc>
              <a:spcBef>
                <a:spcPts val="3900"/>
              </a:spcBef>
              <a:buSzTx/>
              <a:buNone/>
              <a:defRPr spc="0" sz="3200">
                <a:solidFill>
                  <a:srgbClr val="000000"/>
                </a:solidFill>
              </a:defRPr>
            </a:pPr>
            <a:r>
              <a:t>1.3 기대 효과</a:t>
            </a:r>
          </a:p>
        </p:txBody>
      </p:sp>
      <p:sp>
        <p:nvSpPr>
          <p:cNvPr id="196" name="목차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>
              <a:defRPr spc="200">
                <a:solidFill>
                  <a:srgbClr val="000000"/>
                </a:solidFill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97" name="2. 실행 및 로그인…"/>
          <p:cNvSpPr txBox="1"/>
          <p:nvPr/>
        </p:nvSpPr>
        <p:spPr>
          <a:xfrm>
            <a:off x="4372336" y="7146794"/>
            <a:ext cx="20207128" cy="4168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spcBef>
                <a:spcPts val="4300"/>
              </a:spcBef>
              <a:defRPr b="1" spc="0" sz="3600">
                <a:solidFill>
                  <a:srgbClr val="000000"/>
                </a:solidFill>
              </a:defRPr>
            </a:lvl1pPr>
            <a:lvl2pPr indent="457200" algn="l">
              <a:lnSpc>
                <a:spcPct val="80000"/>
              </a:lnSpc>
              <a:spcBef>
                <a:spcPts val="4300"/>
              </a:spcBef>
              <a:defRPr b="1" spc="0" sz="3600">
                <a:solidFill>
                  <a:srgbClr val="000000"/>
                </a:solidFill>
              </a:defRPr>
            </a:lvl2pPr>
          </a:lstStyle>
          <a:p>
            <a:pPr/>
            <a:r>
              <a:t>2. 실행 및 로그인</a:t>
            </a:r>
            <a:endParaRPr spc="36"/>
          </a:p>
          <a:p>
            <a:pPr lvl="1"/>
            <a:r>
              <a:t>2.1 최초 실행</a:t>
            </a:r>
          </a:p>
        </p:txBody>
      </p:sp>
      <p:sp>
        <p:nvSpPr>
          <p:cNvPr id="198" name="3. 화면 및 기능 설명…"/>
          <p:cNvSpPr txBox="1"/>
          <p:nvPr/>
        </p:nvSpPr>
        <p:spPr>
          <a:xfrm>
            <a:off x="13362867" y="2955412"/>
            <a:ext cx="20207129" cy="4168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spcBef>
                <a:spcPts val="4300"/>
              </a:spcBef>
              <a:defRPr b="1" spc="0" sz="3600">
                <a:solidFill>
                  <a:srgbClr val="000000"/>
                </a:solidFill>
              </a:defRPr>
            </a:pPr>
            <a:r>
              <a:t>3. 화면 및 기능 설명</a:t>
            </a:r>
            <a:endParaRPr spc="36"/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0" sz="3600">
                <a:solidFill>
                  <a:srgbClr val="000000"/>
                </a:solidFill>
              </a:defRPr>
            </a:pPr>
            <a:r>
              <a:t>3.1 건물 외부 </a:t>
            </a:r>
            <a:endParaRPr spc="36"/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0" sz="3600">
                <a:solidFill>
                  <a:srgbClr val="000000"/>
                </a:solidFill>
              </a:defRPr>
            </a:pPr>
            <a:r>
              <a:t>3.2 건물 내부</a:t>
            </a:r>
          </a:p>
        </p:txBody>
      </p:sp>
      <p:sp>
        <p:nvSpPr>
          <p:cNvPr id="199" name="3.2.1 강의실…"/>
          <p:cNvSpPr txBox="1"/>
          <p:nvPr/>
        </p:nvSpPr>
        <p:spPr>
          <a:xfrm>
            <a:off x="14385376" y="6347346"/>
            <a:ext cx="20207127" cy="4168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0" sz="3300">
                <a:solidFill>
                  <a:srgbClr val="000000"/>
                </a:solidFill>
              </a:defRPr>
            </a:pPr>
            <a:r>
              <a:t>3.2.1 강의실</a:t>
            </a:r>
            <a:endParaRPr spc="33"/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0" sz="3300">
                <a:solidFill>
                  <a:srgbClr val="000000"/>
                </a:solidFill>
              </a:defRPr>
            </a:pPr>
            <a:r>
              <a:t>3.2.2 동아리실</a:t>
            </a:r>
            <a:endParaRPr spc="33"/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0" sz="3300">
                <a:solidFill>
                  <a:srgbClr val="000000"/>
                </a:solidFill>
              </a:defRPr>
            </a:pPr>
            <a:r>
              <a:t>3.2.3. 교수 연구실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1. ’메타버스로 CKU 투어하기’…"/>
          <p:cNvSpPr txBox="1"/>
          <p:nvPr>
            <p:ph type="title"/>
          </p:nvPr>
        </p:nvSpPr>
        <p:spPr>
          <a:xfrm>
            <a:off x="2089150" y="2826258"/>
            <a:ext cx="20205700" cy="5651503"/>
          </a:xfrm>
          <a:prstGeom prst="rect">
            <a:avLst/>
          </a:prstGeom>
        </p:spPr>
        <p:txBody>
          <a:bodyPr anchor="ctr"/>
          <a:lstStyle/>
          <a:p>
            <a:pPr>
              <a:defRPr spc="200">
                <a:solidFill>
                  <a:srgbClr val="000000"/>
                </a:solidFill>
              </a:defRPr>
            </a:pPr>
            <a:r>
              <a:t>1. ’메타버스로 CKU 투어하기’ </a:t>
            </a:r>
          </a:p>
          <a:p>
            <a:pPr>
              <a:defRPr spc="200">
                <a:solidFill>
                  <a:srgbClr val="000000"/>
                </a:solidFill>
              </a:defRPr>
            </a:pPr>
            <a:r>
              <a:t>소개</a:t>
            </a:r>
          </a:p>
        </p:txBody>
      </p:sp>
      <p:sp>
        <p:nvSpPr>
          <p:cNvPr id="202" name="1.1 작품 개요…"/>
          <p:cNvSpPr txBox="1"/>
          <p:nvPr/>
        </p:nvSpPr>
        <p:spPr>
          <a:xfrm>
            <a:off x="10614201" y="8676448"/>
            <a:ext cx="3155596" cy="3855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1.1 작품 개요</a:t>
            </a:r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1.2 작품 목표</a:t>
            </a:r>
          </a:p>
          <a:p>
            <a:pPr lvl="1" indent="457200" algn="l">
              <a:lnSpc>
                <a:spcPct val="80000"/>
              </a:lnSpc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1.3 기대 효과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메타버스는 가상 현실 공간으로, 사람들이 인터넷상에서 상호작용하고 창조적으로 활동할 수 있 는 가상 세계를 의미한다. ‘메타버스로 CKU 투어하기’는 웹사이트 자체 플랫폼으로, 코로나 여파로 비대면 수업이 이어져 대학 생활이 어려웠던 학생들을 위한 공간이라 할 수 있다. ‘관부기’라는 학교 마스코트로 학교를 투어함으로써, 각종 지도 애플리케이션에선 볼 수 없는 학교에 대한 길 정보를 알 수 있고 채팅 기능을 통해 가상 현실 공간에서 학생들이 서로 친해"/>
          <p:cNvSpPr txBox="1"/>
          <p:nvPr>
            <p:ph type="body" idx="1"/>
          </p:nvPr>
        </p:nvSpPr>
        <p:spPr>
          <a:xfrm>
            <a:off x="2088436" y="3851782"/>
            <a:ext cx="20207128" cy="7718374"/>
          </a:xfrm>
          <a:prstGeom prst="rect">
            <a:avLst/>
          </a:prstGeom>
        </p:spPr>
        <p:txBody>
          <a:bodyPr anchor="ctr"/>
          <a:lstStyle>
            <a:lvl1pPr marL="0" indent="0" defTabSz="457200">
              <a:spcBef>
                <a:spcPts val="1200"/>
              </a:spcBef>
              <a:buSzTx/>
              <a:buNone/>
              <a:defRPr spc="0" sz="3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  메타버스는 가상 현실 공간으로, 사람들이 인터넷상에서 상호작용하고 창조적으로 활동할 수 있 는 가상 세계를 의미한다. ‘메타버스로 CKU 투어하기’는 웹사이트 자체 플랫폼으로, 코로나 여파로 비대면 수업이 이어져 대학 생활이 어려웠던 학생들을 위한 공간이라 할 수 있다. ‘관부기’라는 학교 마스코트로 학교를 투어함으로써, 각종 지도 애플리케이션에선 볼 수 없는 학교에 대한 길 정보를 알 수 있고 채팅 기능을 통해 가상 현실 공간에서 학생들이 서로 친해질 수 있 도록 돕는다. 또한, 동아리 활동에 관심 있는 학생들은 동아리실을 방문할 수도 있고 동아리 신청서 작성하기 등도 할 수 있으며 동아리 회장은 동아리 신청서를 볼 수 있고 동아리실을 관리 할 수도 있다. 개발도구로는 실제와 비슷하게 구현하기 위해 3D blender를 이용하여 3D로 학교 건물을 만들고, 가상 세계를 구축하기 위하여 Unity를 사용할 것이다. </a:t>
            </a:r>
          </a:p>
        </p:txBody>
      </p:sp>
      <p:sp>
        <p:nvSpPr>
          <p:cNvPr id="205" name="1.1 작품 개요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1.1 작품 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타원형"/>
          <p:cNvSpPr/>
          <p:nvPr/>
        </p:nvSpPr>
        <p:spPr>
          <a:xfrm>
            <a:off x="2320636" y="4348712"/>
            <a:ext cx="5982647" cy="5962049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8" name="타원형"/>
          <p:cNvSpPr/>
          <p:nvPr/>
        </p:nvSpPr>
        <p:spPr>
          <a:xfrm>
            <a:off x="9500858" y="4348712"/>
            <a:ext cx="5982647" cy="5962049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F9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9" name="1.2 작품 목표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1.2 작품 목표</a:t>
            </a:r>
          </a:p>
        </p:txBody>
      </p:sp>
      <p:sp>
        <p:nvSpPr>
          <p:cNvPr id="210" name="가상 CKU 캠퍼스 탐험…"/>
          <p:cNvSpPr txBox="1"/>
          <p:nvPr/>
        </p:nvSpPr>
        <p:spPr>
          <a:xfrm>
            <a:off x="2549707" y="5888285"/>
            <a:ext cx="5118101" cy="328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457200" algn="l" defTabSz="825500">
              <a:defRPr b="1" spc="0" sz="4000">
                <a:solidFill>
                  <a:srgbClr val="000000"/>
                </a:solidFill>
              </a:defRPr>
            </a:pPr>
            <a:r>
              <a:t>가상 CKU 캠퍼스 탐험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학생들은 가상 공간에서 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CKU 캠퍼스를 자유롭게 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탐험하고 다양한 시설을 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방문할 수 있습니다.</a:t>
            </a:r>
          </a:p>
        </p:txBody>
      </p:sp>
      <p:sp>
        <p:nvSpPr>
          <p:cNvPr id="211" name="인터랙티브한 학습 경험…"/>
          <p:cNvSpPr txBox="1"/>
          <p:nvPr/>
        </p:nvSpPr>
        <p:spPr>
          <a:xfrm>
            <a:off x="9781571" y="5793269"/>
            <a:ext cx="5219701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457200" defTabSz="825500">
              <a:defRPr b="1" spc="0" sz="4000">
                <a:solidFill>
                  <a:srgbClr val="000000"/>
                </a:solidFill>
              </a:defRPr>
            </a:pPr>
            <a:r>
              <a:t>인터랙티브한 학습 경험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학생들은 가상으로 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동아리실을 방문하고 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동아리 신청을 하거나 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동아리실을 꾸미며 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상호작용할 수 있습니다.</a:t>
            </a:r>
          </a:p>
        </p:txBody>
      </p:sp>
      <p:sp>
        <p:nvSpPr>
          <p:cNvPr id="212" name="타원형"/>
          <p:cNvSpPr/>
          <p:nvPr/>
        </p:nvSpPr>
        <p:spPr>
          <a:xfrm>
            <a:off x="16681082" y="4348712"/>
            <a:ext cx="5982647" cy="5962049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F9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3" name="3D 모델링과 시뮬레이션…"/>
          <p:cNvSpPr txBox="1"/>
          <p:nvPr/>
        </p:nvSpPr>
        <p:spPr>
          <a:xfrm>
            <a:off x="16479561" y="4591049"/>
            <a:ext cx="5998922" cy="453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1199444" indent="-564443" defTabSz="825500">
              <a:buClr>
                <a:srgbClr val="5E5E5E"/>
              </a:buClr>
              <a:buSzPct val="170000"/>
              <a:buChar char="•"/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 lvl="1" indent="457200" defTabSz="825500">
              <a:defRPr b="1" spc="0" sz="4000">
                <a:solidFill>
                  <a:srgbClr val="000000"/>
                </a:solidFill>
              </a:defRPr>
            </a:pPr>
            <a:r>
              <a:t>3D 모델링과 시뮬레이션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현실적인 경험을 제공하기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위해 건물 구조와 인테리어 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디자인 등을 3D로 모델링하고 </a:t>
            </a:r>
          </a:p>
          <a:p>
            <a:pPr lvl="1" indent="457200" defTabSz="825500">
              <a:defRPr spc="0" sz="36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시뮬레이션합니다.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학교와의 협력을 통해 임시데이터가 아닌 학교 공식데이터를 연결한다면, 공식적으로 학교 대표 메타버스 플랫폼으로 확산할 수 있는 기대감이 있다. 부가적으로 잘 알려지지 않은 학교의 다양 한 서비스들을 메타버스에서 추가 업데이트한다면 이용 학생들이 좀 더 접할 수 있고, 학교 활 동에 참여도가 오를 기대를 할 수 있다. 그리고 메타버스라는 선택지를 주어 학교 서비스 컨텐 츠확산에도큰도움을줄수있으며,활동에인건비절약으로 다양한학교운영비절감에큰 효과를 기대할 "/>
          <p:cNvSpPr txBox="1"/>
          <p:nvPr>
            <p:ph type="body" idx="1"/>
          </p:nvPr>
        </p:nvSpPr>
        <p:spPr>
          <a:xfrm>
            <a:off x="2088436" y="3224508"/>
            <a:ext cx="20207128" cy="7718374"/>
          </a:xfrm>
          <a:prstGeom prst="rect">
            <a:avLst/>
          </a:prstGeom>
        </p:spPr>
        <p:txBody>
          <a:bodyPr anchor="ctr"/>
          <a:lstStyle>
            <a:lvl1pPr marL="0" indent="0" defTabSz="457200">
              <a:spcBef>
                <a:spcPts val="1200"/>
              </a:spcBef>
              <a:buSzTx/>
              <a:buNone/>
              <a:defRPr spc="0" sz="3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  학교와의 협력을 통해 임시데이터가 아닌 학교 공식데이터를 연결한다면, 공식적으로 학교 대표 메타버스 플랫폼으로 확산할 수 있는 기대감이 있다. 부가적으로 잘 알려지지 않은 학교의 다양 한 서비스들을 메타버스에서 추가 업데이트한다면 이용 학생들이 좀 더 접할 수 있고, 학교 활 동에 참여도가 오를 기대를 할 수 있다. 그리고 메타버스라는 선택지를 주어 학교 서비스 컨텐 츠확산에도큰도움을줄수있으며,활동에인건비절약으로 다양한학교운영비절감에큰 효과를 기대할 수 있다. </a:t>
            </a:r>
          </a:p>
        </p:txBody>
      </p:sp>
      <p:sp>
        <p:nvSpPr>
          <p:cNvPr id="216" name="1.3 기대효과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1.3 기대효과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2. 실행 및 조작방법"/>
          <p:cNvSpPr txBox="1"/>
          <p:nvPr>
            <p:ph type="title"/>
          </p:nvPr>
        </p:nvSpPr>
        <p:spPr>
          <a:xfrm>
            <a:off x="2089150" y="2826258"/>
            <a:ext cx="20205700" cy="5651503"/>
          </a:xfrm>
          <a:prstGeom prst="rect">
            <a:avLst/>
          </a:prstGeom>
        </p:spPr>
        <p:txBody>
          <a:bodyPr anchor="ctr"/>
          <a:lstStyle>
            <a:lvl1pPr>
              <a:defRPr spc="200">
                <a:solidFill>
                  <a:srgbClr val="000000"/>
                </a:solidFill>
              </a:defRPr>
            </a:lvl1pPr>
          </a:lstStyle>
          <a:p>
            <a:pPr/>
            <a:r>
              <a:t>2. 실행 및 조작방법</a:t>
            </a:r>
          </a:p>
        </p:txBody>
      </p:sp>
      <p:sp>
        <p:nvSpPr>
          <p:cNvPr id="219" name="2.1 최초 실행…"/>
          <p:cNvSpPr txBox="1"/>
          <p:nvPr/>
        </p:nvSpPr>
        <p:spPr>
          <a:xfrm>
            <a:off x="10614201" y="8380965"/>
            <a:ext cx="3155596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457200" algn="l"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2.1 최초 실행</a:t>
            </a:r>
          </a:p>
          <a:p>
            <a:pPr lvl="1" indent="457200" algn="l">
              <a:spcBef>
                <a:spcPts val="4300"/>
              </a:spcBef>
              <a:defRPr b="1" spc="36" sz="3600">
                <a:solidFill>
                  <a:srgbClr val="000000"/>
                </a:solidFill>
              </a:defRPr>
            </a:pPr>
            <a:r>
              <a:t>2.2 조작키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'메타버스로 CKU 투어하기’ 실행 방법은 아래와 같습니다.…"/>
          <p:cNvSpPr txBox="1"/>
          <p:nvPr>
            <p:ph type="body" idx="1"/>
          </p:nvPr>
        </p:nvSpPr>
        <p:spPr>
          <a:xfrm>
            <a:off x="2088436" y="495966"/>
            <a:ext cx="20207128" cy="7718374"/>
          </a:xfrm>
          <a:prstGeom prst="rect">
            <a:avLst/>
          </a:prstGeom>
        </p:spPr>
        <p:txBody>
          <a:bodyPr anchor="ctr"/>
          <a:lstStyle/>
          <a:p>
            <a:pPr marL="0" indent="0" defTabSz="825500">
              <a:spcBef>
                <a:spcPts val="0"/>
              </a:spcBef>
              <a:buSzTx/>
              <a:buNone/>
              <a:defRPr spc="0" sz="3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  '메타버스로 CKU 투어하기’ 실행 방법은 아래와 같습니다.</a:t>
            </a:r>
          </a:p>
          <a:p>
            <a:pPr marL="0" indent="0" defTabSz="825500">
              <a:spcBef>
                <a:spcPts val="0"/>
              </a:spcBef>
              <a:buSzTx/>
              <a:buNone/>
              <a:defRPr spc="0" sz="3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lvl="2" marL="2054576" indent="-632177" defTabSz="825500">
              <a:spcBef>
                <a:spcPts val="0"/>
              </a:spcBef>
              <a:buClr>
                <a:srgbClr val="5E5E5E"/>
              </a:buClr>
              <a:buAutoNum type="arabicPeriod" startAt="1"/>
              <a:defRPr spc="0" sz="3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exe파일을 실행합니다.</a:t>
            </a:r>
          </a:p>
          <a:p>
            <a:pPr lvl="2" marL="2054576" indent="-632177" defTabSz="825500">
              <a:spcBef>
                <a:spcPts val="0"/>
              </a:spcBef>
              <a:buClr>
                <a:srgbClr val="5E5E5E"/>
              </a:buClr>
              <a:buAutoNum type="arabicPeriod" startAt="1"/>
              <a:defRPr spc="0" sz="3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회원가입을 진행합니다.</a:t>
            </a:r>
          </a:p>
          <a:p>
            <a:pPr lvl="2" marL="2054576" indent="-632177" defTabSz="825500">
              <a:spcBef>
                <a:spcPts val="0"/>
              </a:spcBef>
              <a:buClr>
                <a:srgbClr val="5E5E5E"/>
              </a:buClr>
              <a:buAutoNum type="arabicPeriod" startAt="1"/>
              <a:defRPr spc="0" sz="3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로그인을 합니다.</a:t>
            </a:r>
          </a:p>
        </p:txBody>
      </p:sp>
      <p:sp>
        <p:nvSpPr>
          <p:cNvPr id="222" name="2.1 최초 실행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2.1 최초 실행</a:t>
            </a:r>
          </a:p>
        </p:txBody>
      </p:sp>
      <p:pic>
        <p:nvPicPr>
          <p:cNvPr id="223" name="KakaoTalk_20230612_172011231.mp4" descr="KakaoTalk_20230612_17201123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490573" y="3847138"/>
            <a:ext cx="13918689" cy="782926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*클릭 시 동영상이 재생"/>
          <p:cNvSpPr txBox="1"/>
          <p:nvPr/>
        </p:nvSpPr>
        <p:spPr>
          <a:xfrm>
            <a:off x="8443969" y="11871190"/>
            <a:ext cx="3062606" cy="49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50" sz="2500">
                <a:solidFill>
                  <a:srgbClr val="002C3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*클릭 시 동영상이 재생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7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2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2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2.2 조작키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>
                <a:solidFill>
                  <a:srgbClr val="000000"/>
                </a:solidFill>
              </a:defRPr>
            </a:lvl1pPr>
          </a:lstStyle>
          <a:p>
            <a:pPr/>
            <a:r>
              <a:t>2.2 조작키</a:t>
            </a:r>
          </a:p>
        </p:txBody>
      </p:sp>
      <p:pic>
        <p:nvPicPr>
          <p:cNvPr id="22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3798" y="4408318"/>
            <a:ext cx="4280272" cy="3912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70559" y="4713901"/>
            <a:ext cx="2433235" cy="330127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캐릭터를 움직이는 방향키…"/>
          <p:cNvSpPr txBox="1"/>
          <p:nvPr/>
        </p:nvSpPr>
        <p:spPr>
          <a:xfrm>
            <a:off x="5816473" y="8775542"/>
            <a:ext cx="403491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58" sz="3000">
                <a:solidFill>
                  <a:srgbClr val="000000"/>
                </a:solidFill>
              </a:defRPr>
            </a:pPr>
            <a:r>
              <a:t>캐릭터를 움직이는 방향키</a:t>
            </a:r>
          </a:p>
          <a:p>
            <a:pPr>
              <a:defRPr b="1" spc="58" sz="3000">
                <a:solidFill>
                  <a:srgbClr val="000000"/>
                </a:solidFill>
              </a:defRPr>
            </a:pPr>
            <a:r>
              <a:t>W: 앞</a:t>
            </a:r>
          </a:p>
          <a:p>
            <a:pPr>
              <a:defRPr b="1" spc="58" sz="3000">
                <a:solidFill>
                  <a:srgbClr val="000000"/>
                </a:solidFill>
              </a:defRPr>
            </a:pPr>
            <a:r>
              <a:t>A: 왼쪽</a:t>
            </a:r>
            <a:br/>
            <a:r>
              <a:t>S: 뒤</a:t>
            </a:r>
            <a:br/>
            <a:r>
              <a:t>D: 오른쪽</a:t>
            </a:r>
          </a:p>
        </p:txBody>
      </p:sp>
      <p:sp>
        <p:nvSpPr>
          <p:cNvPr id="230" name="클릭 및 캐릭터의 시점을 움직이는 마우스…"/>
          <p:cNvSpPr txBox="1"/>
          <p:nvPr/>
        </p:nvSpPr>
        <p:spPr>
          <a:xfrm>
            <a:off x="13004427" y="8534242"/>
            <a:ext cx="6365495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58" sz="3000">
                <a:solidFill>
                  <a:srgbClr val="000000"/>
                </a:solidFill>
              </a:defRPr>
            </a:pPr>
            <a:r>
              <a:t>클릭 및 캐릭터의 시점을 움직이는 마우스</a:t>
            </a:r>
          </a:p>
          <a:p>
            <a:pPr>
              <a:defRPr b="1" spc="58" sz="3000">
                <a:solidFill>
                  <a:srgbClr val="000000"/>
                </a:solidFill>
              </a:defRPr>
            </a:pPr>
            <a:r>
              <a:t>왼쪽 버튼: 클릭</a:t>
            </a:r>
          </a:p>
          <a:p>
            <a:pPr>
              <a:defRPr b="1" spc="58" sz="3000">
                <a:solidFill>
                  <a:srgbClr val="000000"/>
                </a:solidFill>
              </a:defRPr>
            </a:pPr>
            <a:r>
              <a:t>오른쪽 버튼: 원하는 시점으로 이동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rgbClr val="002C3A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